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312" r:id="rId9"/>
    <p:sldId id="299" r:id="rId10"/>
    <p:sldId id="262" r:id="rId11"/>
    <p:sldId id="300" r:id="rId12"/>
    <p:sldId id="313" r:id="rId13"/>
    <p:sldId id="301" r:id="rId14"/>
    <p:sldId id="302" r:id="rId15"/>
    <p:sldId id="303" r:id="rId16"/>
    <p:sldId id="304" r:id="rId17"/>
    <p:sldId id="305" r:id="rId18"/>
    <p:sldId id="306" r:id="rId19"/>
    <p:sldId id="308" r:id="rId20"/>
    <p:sldId id="309" r:id="rId21"/>
    <p:sldId id="311" r:id="rId22"/>
    <p:sldId id="310" r:id="rId23"/>
    <p:sldId id="263" r:id="rId24"/>
    <p:sldId id="264" r:id="rId25"/>
    <p:sldId id="265" r:id="rId26"/>
  </p:sldIdLst>
  <p:sldSz cx="9144000" cy="5143500" type="screen16x9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9966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674E9A-1B98-4AAC-860E-815EA8F94E5C}">
  <a:tblStyle styleId="{AD674E9A-1B98-4AAC-860E-815EA8F94E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564" y="126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9900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610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919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888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412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165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345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9531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1284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539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468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9900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31701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55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099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720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132377" y="-3216974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535601" y="148663"/>
            <a:ext cx="75843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Проектирование ЛВС предприятия с серверными мощностями распределенными между офисом и ЦОД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629700" y="4127506"/>
            <a:ext cx="3193438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Network Engineer. Basic.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VLAN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67629C-B1FB-EFF4-87A5-963534154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33" y="938048"/>
            <a:ext cx="4024927" cy="1875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76F1B4-6CE0-457B-A4C2-F0F64A839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33" y="2851548"/>
            <a:ext cx="4024926" cy="21551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9D75C7-1CA0-4A91-05CD-2AA46B61E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250" y="938048"/>
            <a:ext cx="4542900" cy="15407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C82161-F1AF-F97A-D37A-931D465B3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8250" y="2851548"/>
            <a:ext cx="4542900" cy="145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429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HSRP</a:t>
            </a:r>
            <a:endParaRPr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0ECDD1-84FF-9646-5455-E250E4997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37" y="3698195"/>
            <a:ext cx="3715270" cy="11145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4E2AB1-5CF4-70D0-08DA-79E96E4AD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837" y="2585200"/>
            <a:ext cx="3715270" cy="1040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53BB86-8680-F33B-4C24-6689832D5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2194" y="3698195"/>
            <a:ext cx="4563659" cy="6718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8A9E5D-4438-F6B2-F97D-350D8DE969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2193" y="2585200"/>
            <a:ext cx="4563659" cy="6594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659236-4477-24E3-18C4-07411E9FC5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9726" y="561340"/>
            <a:ext cx="2666126" cy="19400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8D8B7E-4481-CE01-3E77-4C8EDD66541B}"/>
              </a:ext>
            </a:extLst>
          </p:cNvPr>
          <p:cNvSpPr txBox="1"/>
          <p:nvPr/>
        </p:nvSpPr>
        <p:spPr>
          <a:xfrm>
            <a:off x="500549" y="938048"/>
            <a:ext cx="520387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На каждой паре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L3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коммутаторов в офисе и ЦОД настроен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HSRP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и настроена балансировка по принципу «четные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в одну сторон, нечетные в другую»</a:t>
            </a:r>
          </a:p>
        </p:txBody>
      </p:sp>
    </p:spTree>
    <p:extLst>
      <p:ext uri="{BB962C8B-B14F-4D97-AF65-F5344CB8AC3E}">
        <p14:creationId xmlns:p14="http://schemas.microsoft.com/office/powerpoint/2010/main" val="979353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/>
              <a:t>Etherchannel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D2052-C238-A846-9C57-03524C8BE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45" y="3967766"/>
            <a:ext cx="4102141" cy="8450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65ACC3-9AE7-E322-2084-56AC5242A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50" y="3048778"/>
            <a:ext cx="3932164" cy="7203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1575F8-B5A9-D481-7AC7-9C6422898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3323" y="3048778"/>
            <a:ext cx="3880127" cy="7203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EC6895-C691-CE5E-E466-FE1C916B29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6320" y="529391"/>
            <a:ext cx="2407130" cy="23207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78AFD1-E8A0-6718-D740-D02D446DD167}"/>
              </a:ext>
            </a:extLst>
          </p:cNvPr>
          <p:cNvSpPr txBox="1"/>
          <p:nvPr/>
        </p:nvSpPr>
        <p:spPr>
          <a:xfrm>
            <a:off x="500550" y="1072254"/>
            <a:ext cx="52038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В ЦОД настроен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LACP Active-Active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1501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STP</a:t>
            </a: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5C7AC-9DE9-F184-1880-4B5FED504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80" y="2065509"/>
            <a:ext cx="4071450" cy="27472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7CF433-4F86-BD1D-9C1B-1C260BBBF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860" y="374167"/>
            <a:ext cx="1640416" cy="2175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E2C5C2-D37C-3520-A2A7-F97812D7C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810" y="2800060"/>
            <a:ext cx="2962466" cy="20127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2F5A4C-28B0-5CC6-5948-CC0FD444491A}"/>
              </a:ext>
            </a:extLst>
          </p:cNvPr>
          <p:cNvSpPr txBox="1"/>
          <p:nvPr/>
        </p:nvSpPr>
        <p:spPr>
          <a:xfrm>
            <a:off x="549107" y="826726"/>
            <a:ext cx="520387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коммутаторах настроен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Rapid PVST.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 умолчанию включен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BPDU Guard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access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порты переведены в режим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Portfast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3247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OSPF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377904-F4F5-DF0E-C0A5-30A30F9C6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88" y="3166939"/>
            <a:ext cx="3410860" cy="505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A713C2-AD47-8263-114F-CE218A6CE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15" y="3846102"/>
            <a:ext cx="3370207" cy="9205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571C52-EAFE-A7A8-DA14-0A6E1605A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289" y="3166939"/>
            <a:ext cx="3701707" cy="15997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CAB5A3-1FC4-0DA8-1324-A0E7E94201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087" y="634386"/>
            <a:ext cx="2666126" cy="19400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CDE2571-08F3-EF97-20A6-A5B1DEC08EC9}"/>
              </a:ext>
            </a:extLst>
          </p:cNvPr>
          <p:cNvSpPr txBox="1"/>
          <p:nvPr/>
        </p:nvSpPr>
        <p:spPr>
          <a:xfrm>
            <a:off x="500550" y="938048"/>
            <a:ext cx="471153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Между офисом и ЦОД поднят процесс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OSPF.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Каждый коммутатор строит соседство со всеми участниками с целью обеспечения отказоустойчивости.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04905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DHCP</a:t>
            </a: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5E6123-8446-70D7-10D6-06471781E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265" y="1718552"/>
            <a:ext cx="3773278" cy="30034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B9102D-9B27-91FF-21F8-BD1734043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882" y="1718552"/>
            <a:ext cx="4093731" cy="30034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A6BB60-52F0-CF9E-E192-DBE816E9C565}"/>
              </a:ext>
            </a:extLst>
          </p:cNvPr>
          <p:cNvSpPr txBox="1"/>
          <p:nvPr/>
        </p:nvSpPr>
        <p:spPr>
          <a:xfrm>
            <a:off x="500550" y="938048"/>
            <a:ext cx="8064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Access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свитчах подняты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DHCP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серверы для конечных пользователей.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4603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CDP</a:t>
            </a:r>
            <a:endParaRPr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5EF49-DF8F-EC3C-0005-6EFC4B4CE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61" y="3636157"/>
            <a:ext cx="4137941" cy="11513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EBBD3E-9BFF-21B4-2900-E57C64692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061" y="2354095"/>
            <a:ext cx="4132940" cy="1196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D99543-1BFE-1A95-DFFB-225480DA9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1908" y="634386"/>
            <a:ext cx="3708310" cy="2484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DD7295-D4FA-247D-2038-EB57976272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5400" y="3518322"/>
            <a:ext cx="3853714" cy="12692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ADACCB-62E3-EFCE-2DEE-7D92F70FD78B}"/>
              </a:ext>
            </a:extLst>
          </p:cNvPr>
          <p:cNvSpPr txBox="1"/>
          <p:nvPr/>
        </p:nvSpPr>
        <p:spPr>
          <a:xfrm>
            <a:off x="500550" y="938048"/>
            <a:ext cx="38733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CDP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деактивирован на портах смотрящих во внешнюю сеть.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8086D-D66C-DCF8-A7CE-D643A67D69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061" y="1671897"/>
            <a:ext cx="4124032" cy="63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NAT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EDAA37-148A-E941-149A-A9A1852BF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995" y="3047378"/>
            <a:ext cx="3989389" cy="1346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9E2D80-1427-9B64-DD3E-74E3CEBF0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326" y="2674963"/>
            <a:ext cx="4021636" cy="2091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1AE1F8-0AD8-19AE-2096-E2CCF964C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873" y="499901"/>
            <a:ext cx="2437044" cy="21750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50348B-DCF1-18DE-29C9-A58ABF7368BC}"/>
              </a:ext>
            </a:extLst>
          </p:cNvPr>
          <p:cNvSpPr txBox="1"/>
          <p:nvPr/>
        </p:nvSpPr>
        <p:spPr>
          <a:xfrm>
            <a:off x="500550" y="938048"/>
            <a:ext cx="47115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 целью доступа в «интернет» в ЦОД был настроен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NAT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 перегрузкой, в офисе – динамический. Так же статический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NAT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представлен на схеме во «внешней сети»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03510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ACL</a:t>
            </a:r>
            <a:r>
              <a:rPr lang="ru-RU" sz="3000" dirty="0"/>
              <a:t>. Матрица доступа.</a:t>
            </a:r>
            <a:endParaRPr sz="30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BEABD3-8AB6-BF8C-47E3-3B98054D88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98439"/>
              </p:ext>
            </p:extLst>
          </p:nvPr>
        </p:nvGraphicFramePr>
        <p:xfrm>
          <a:off x="311150" y="1743918"/>
          <a:ext cx="8521699" cy="2024032"/>
        </p:xfrm>
        <a:graphic>
          <a:graphicData uri="http://schemas.openxmlformats.org/drawingml/2006/table">
            <a:tbl>
              <a:tblPr/>
              <a:tblGrid>
                <a:gridCol w="463336">
                  <a:extLst>
                    <a:ext uri="{9D8B030D-6E8A-4147-A177-3AD203B41FA5}">
                      <a16:colId xmlns:a16="http://schemas.microsoft.com/office/drawing/2014/main" val="1905250798"/>
                    </a:ext>
                  </a:extLst>
                </a:gridCol>
                <a:gridCol w="1084627">
                  <a:extLst>
                    <a:ext uri="{9D8B030D-6E8A-4147-A177-3AD203B41FA5}">
                      <a16:colId xmlns:a16="http://schemas.microsoft.com/office/drawing/2014/main" val="2921606198"/>
                    </a:ext>
                  </a:extLst>
                </a:gridCol>
                <a:gridCol w="1021445">
                  <a:extLst>
                    <a:ext uri="{9D8B030D-6E8A-4147-A177-3AD203B41FA5}">
                      <a16:colId xmlns:a16="http://schemas.microsoft.com/office/drawing/2014/main" val="3082328856"/>
                    </a:ext>
                  </a:extLst>
                </a:gridCol>
                <a:gridCol w="623924">
                  <a:extLst>
                    <a:ext uri="{9D8B030D-6E8A-4147-A177-3AD203B41FA5}">
                      <a16:colId xmlns:a16="http://schemas.microsoft.com/office/drawing/2014/main" val="3924889036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3843800773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3151905866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1197525091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1877559400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1951627221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3166480516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4033171614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973882298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1473539041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3991987957"/>
                    </a:ext>
                  </a:extLst>
                </a:gridCol>
                <a:gridCol w="484397">
                  <a:extLst>
                    <a:ext uri="{9D8B030D-6E8A-4147-A177-3AD203B41FA5}">
                      <a16:colId xmlns:a16="http://schemas.microsoft.com/office/drawing/2014/main" val="3512423197"/>
                    </a:ext>
                  </a:extLst>
                </a:gridCol>
              </a:tblGrid>
              <a:tr h="28598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Vlan</a:t>
                      </a:r>
                    </a:p>
                  </a:txBody>
                  <a:tcPr marL="7900" marR="7900" marT="79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Subnet</a:t>
                      </a:r>
                    </a:p>
                  </a:txBody>
                  <a:tcPr marL="7900" marR="7900" marT="79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Wmask</a:t>
                      </a:r>
                    </a:p>
                  </a:txBody>
                  <a:tcPr marL="7900" marR="7900" marT="79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Users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MGM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Sec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DCMGM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OfficeSRV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DCSRV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ISS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Guests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Inet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858817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0.0.1.255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Users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763516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192.168.13.0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0.0.0.255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MGM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Jump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965654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192.168.15.0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0.0.0.15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Sec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7312012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192.168.17.0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0.0.0.15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242270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100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192.168.100.0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0.0.0.31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703548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113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192.168.113.0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0.0.0.15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DCMGM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Jump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73934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200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192.168.200.0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0.0.0.127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OfficeSRV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Jump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Jump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Mail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695495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210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192.168.210.0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0.0.0.127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DCSRV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Mail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987065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250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192.168.250.0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0.0.0.31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ISS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783991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999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172.16.0.0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0.0.0.255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Guests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982939"/>
                  </a:ext>
                </a:extLst>
              </a:tr>
              <a:tr h="158004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0.0.0.0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255.255.255.255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Internet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Mail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Mail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7900" marR="7900" marT="79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775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8242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ACL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C1E60-AB02-7CE9-FA17-3424BD963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204" y="474704"/>
            <a:ext cx="3338633" cy="42861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67805F-6569-F902-A4DD-C16A489DC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13" y="1744164"/>
            <a:ext cx="2567676" cy="30167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FB44B-0982-8113-F41D-841CEEBD4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5433" y="1763965"/>
            <a:ext cx="2124727" cy="29969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B8A658-F6C6-62CD-0206-6FFFA0A3C1B5}"/>
              </a:ext>
            </a:extLst>
          </p:cNvPr>
          <p:cNvSpPr txBox="1"/>
          <p:nvPr/>
        </p:nvSpPr>
        <p:spPr>
          <a:xfrm>
            <a:off x="358630" y="877088"/>
            <a:ext cx="471153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Согласно матрице доступов написаны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ACL 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и применены на входе интерфейсов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SVI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L3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коммутаторах.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2091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SSH</a:t>
            </a:r>
            <a:endParaRPr sz="3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201FF3-30DC-BE54-27AF-DEC2371DE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824" y="635034"/>
            <a:ext cx="3888900" cy="401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CDB234-DA20-8D9E-B4FA-C18AE6E2D2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95" y="2794905"/>
            <a:ext cx="4324709" cy="6567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FFF54B-270B-EDB0-11E1-14E050D76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895" y="3451620"/>
            <a:ext cx="4324709" cy="11952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D78968-553F-A34C-EE1D-8D8AA580535B}"/>
              </a:ext>
            </a:extLst>
          </p:cNvPr>
          <p:cNvSpPr txBox="1"/>
          <p:nvPr/>
        </p:nvSpPr>
        <p:spPr>
          <a:xfrm>
            <a:off x="358630" y="1008426"/>
            <a:ext cx="43247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На сетевых устройствах настроен доступ по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SSH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v2.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63203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2F37D0-7B00-F5BE-61A8-D1768727EDC5}"/>
              </a:ext>
            </a:extLst>
          </p:cNvPr>
          <p:cNvSpPr txBox="1"/>
          <p:nvPr/>
        </p:nvSpPr>
        <p:spPr>
          <a:xfrm>
            <a:off x="490560" y="878674"/>
            <a:ext cx="797289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Была построена модель сети с распределенными ресурсами, отвечающая минимальным требованиям безопасности, масштабируемости и отказоустойчивости.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Использован ряд технологий, изученных в ходе курса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Был реализован ряд идей и многое, хоть и не всегда удачно, испробовано на практике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212;p42">
            <a:extLst>
              <a:ext uri="{FF2B5EF4-FFF2-40B4-BE49-F238E27FC236}">
                <a16:creationId xmlns:a16="http://schemas.microsoft.com/office/drawing/2014/main" id="{76997BA8-8EDE-CB7A-99CC-A2103B97CBE8}"/>
              </a:ext>
            </a:extLst>
          </p:cNvPr>
          <p:cNvSpPr txBox="1">
            <a:spLocks/>
          </p:cNvSpPr>
          <p:nvPr/>
        </p:nvSpPr>
        <p:spPr>
          <a:xfrm>
            <a:off x="500550" y="1845246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3400" dirty="0"/>
              <a:t>Планы по развитию сети</a:t>
            </a:r>
            <a:endParaRPr lang="ru-RU" sz="3000" dirty="0"/>
          </a:p>
          <a:p>
            <a:endParaRPr lang="ru-RU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AD138-4799-0C10-C553-45179EFC4A38}"/>
              </a:ext>
            </a:extLst>
          </p:cNvPr>
          <p:cNvSpPr txBox="1"/>
          <p:nvPr/>
        </p:nvSpPr>
        <p:spPr>
          <a:xfrm>
            <a:off x="511050" y="2466847"/>
            <a:ext cx="797289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Более точная  настройка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ACL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UAL ISP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 err="1">
                <a:latin typeface="Roboto"/>
                <a:ea typeface="Roboto"/>
                <a:cs typeface="Roboto"/>
                <a:sym typeface="Roboto"/>
              </a:rPr>
              <a:t>FireWall</a:t>
            </a:r>
            <a:endParaRPr lang="en-US" sz="14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Безопасность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VPN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между офисом и ЦОД и для пользователей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212;p42">
            <a:extLst>
              <a:ext uri="{FF2B5EF4-FFF2-40B4-BE49-F238E27FC236}">
                <a16:creationId xmlns:a16="http://schemas.microsoft.com/office/drawing/2014/main" id="{703EC73C-DA36-0DF3-BD7B-843B9C8D9A27}"/>
              </a:ext>
            </a:extLst>
          </p:cNvPr>
          <p:cNvSpPr txBox="1">
            <a:spLocks/>
          </p:cNvSpPr>
          <p:nvPr/>
        </p:nvSpPr>
        <p:spPr>
          <a:xfrm>
            <a:off x="500550" y="3575212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3400" dirty="0"/>
              <a:t>Планы по развитию меня</a:t>
            </a:r>
            <a:endParaRPr lang="ru-RU" sz="3000" dirty="0"/>
          </a:p>
          <a:p>
            <a:endParaRPr lang="ru-RU" sz="3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D087C0-7803-A114-7080-D604640987F0}"/>
              </a:ext>
            </a:extLst>
          </p:cNvPr>
          <p:cNvSpPr txBox="1"/>
          <p:nvPr/>
        </p:nvSpPr>
        <p:spPr>
          <a:xfrm>
            <a:off x="500550" y="4123162"/>
            <a:ext cx="797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Увидимся на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Prof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курсе 30 сентября </a:t>
            </a:r>
            <a:r>
              <a:rPr lang="ru-RU" sz="1400" dirty="0">
                <a:latin typeface="Roboto"/>
                <a:ea typeface="Roboto"/>
                <a:cs typeface="Roboto"/>
                <a:sym typeface="Wingdings" panose="05000000000000000000" pitchFamily="2" charset="2"/>
              </a:rPr>
              <a:t>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390191" y="153489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r>
              <a:rPr lang="ru-RU" sz="3000" dirty="0"/>
              <a:t>Проектирование ЛВС предприятия с серверными мощностями распределенными между офисом и ЦОД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571750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Вельдин Алексей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3428952"/>
            <a:ext cx="3193200" cy="66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Системный администратор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ООО «Спортивные Лотереи»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EADC69-BF94-D666-D5A1-5423A09B2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005" y="2336401"/>
            <a:ext cx="2034981" cy="21851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1426194572"/>
              </p:ext>
            </p:extLst>
          </p:nvPr>
        </p:nvGraphicFramePr>
        <p:xfrm>
          <a:off x="952500" y="2382125"/>
          <a:ext cx="7271797" cy="2396086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53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1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Определение задач: масштабируемость, отказоустойчивость, безопасность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Определение ресурсов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Выбор используемых технологий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Проектирование и моделирование схемы сети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 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Тесты и проверки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спроектировать сеть компании с распределенными серверными мощностями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Используемые технологии:</a:t>
            </a:r>
            <a:endParaRPr sz="3000" dirty="0"/>
          </a:p>
        </p:txBody>
      </p:sp>
      <p:graphicFrame>
        <p:nvGraphicFramePr>
          <p:cNvPr id="4" name="Google Shape;609;p76">
            <a:extLst>
              <a:ext uri="{FF2B5EF4-FFF2-40B4-BE49-F238E27FC236}">
                <a16:creationId xmlns:a16="http://schemas.microsoft.com/office/drawing/2014/main" id="{B0118849-8FDF-265A-5425-D6DE5F786A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5733007"/>
              </p:ext>
            </p:extLst>
          </p:nvPr>
        </p:nvGraphicFramePr>
        <p:xfrm>
          <a:off x="771228" y="1426624"/>
          <a:ext cx="7815984" cy="2918160"/>
        </p:xfrm>
        <a:graphic>
          <a:graphicData uri="http://schemas.openxmlformats.org/drawingml/2006/table">
            <a:tbl>
              <a:tblPr>
                <a:noFill/>
                <a:tableStyleId>{AD674E9A-1B98-4AAC-860E-815EA8F94E5C}</a:tableStyleId>
              </a:tblPr>
              <a:tblGrid>
                <a:gridCol w="460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74879">
                  <a:extLst>
                    <a:ext uri="{9D8B030D-6E8A-4147-A177-3AD203B41FA5}">
                      <a16:colId xmlns:a16="http://schemas.microsoft.com/office/drawing/2014/main" val="3238114100"/>
                    </a:ext>
                  </a:extLst>
                </a:gridCol>
              </a:tblGrid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VLAN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разделения сетей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HSRP/</a:t>
                      </a:r>
                      <a:r>
                        <a:rPr lang="en-US" sz="1300" dirty="0" err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Etherchannel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/STP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обеспечения отказоустойчивости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670304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2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OSPF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2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Динамическая маршрутизация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DHCP/CDP/NTP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Вспомогательный функционал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NAT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выхода во внешнюю сеть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ACL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обеспечения безопасности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SSH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удаленного управления  сетевыми устройствами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180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378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Схема сети: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9F4A66-062E-9CB6-591E-BD0BF8183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483" y="878674"/>
            <a:ext cx="6826145" cy="416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5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VLAN</a:t>
            </a:r>
            <a:endParaRPr sz="3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86E3F5-72F5-1E45-ADDD-DE0748FBE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519027"/>
              </p:ext>
            </p:extLst>
          </p:nvPr>
        </p:nvGraphicFramePr>
        <p:xfrm>
          <a:off x="1371381" y="1892816"/>
          <a:ext cx="6007100" cy="2514600"/>
        </p:xfrm>
        <a:graphic>
          <a:graphicData uri="http://schemas.openxmlformats.org/drawingml/2006/table">
            <a:tbl>
              <a:tblPr/>
              <a:tblGrid>
                <a:gridCol w="927100">
                  <a:extLst>
                    <a:ext uri="{9D8B030D-6E8A-4147-A177-3AD203B41FA5}">
                      <a16:colId xmlns:a16="http://schemas.microsoft.com/office/drawing/2014/main" val="525433319"/>
                    </a:ext>
                  </a:extLst>
                </a:gridCol>
                <a:gridCol w="1054100">
                  <a:extLst>
                    <a:ext uri="{9D8B030D-6E8A-4147-A177-3AD203B41FA5}">
                      <a16:colId xmlns:a16="http://schemas.microsoft.com/office/drawing/2014/main" val="269875051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878003271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57986231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101227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7125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192.168.0.0/23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Основные пользователи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49476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192.168.13.0/24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менеджмента в офисе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099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192.168.15.0/28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Пользователи информационной безопасности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80437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192.168.17.0/28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Пользователи отдела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82383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192.168.100.0/27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для принтеров и прочей переферии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68541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192.168.113.0/28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DCMGM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менеджмент в датацентре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977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192.168.200.0/25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OfficeSRV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серверов в офисе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73224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192.168.210.0/25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DCSRV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серверов в Датацентре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859977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192.168.250.0/27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сервисов информационной безопасности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13177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172.16.0.0/24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Guests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Подсеть для гостей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54514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PARKINGLOT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028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2791AFB-6C61-9710-13F9-E3FFF51428C4}"/>
              </a:ext>
            </a:extLst>
          </p:cNvPr>
          <p:cNvSpPr txBox="1"/>
          <p:nvPr/>
        </p:nvSpPr>
        <p:spPr>
          <a:xfrm>
            <a:off x="500549" y="938048"/>
            <a:ext cx="80680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Сеть поделена на 2 части: офис и ЦОД.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8 VLAN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в офисе и 2 в ЦОД. Плюс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VLAN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777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в качестве нативного и для неиспользуемых портов.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VLAN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терминируются на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SVI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L3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коммутаторах.</a:t>
            </a: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07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Адресация </a:t>
            </a:r>
            <a:endParaRPr sz="30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1A4D96E-A523-81F2-3A43-DA68797D6D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666653"/>
              </p:ext>
            </p:extLst>
          </p:nvPr>
        </p:nvGraphicFramePr>
        <p:xfrm>
          <a:off x="751404" y="938047"/>
          <a:ext cx="7892044" cy="3937239"/>
        </p:xfrm>
        <a:graphic>
          <a:graphicData uri="http://schemas.openxmlformats.org/drawingml/2006/table">
            <a:tbl>
              <a:tblPr/>
              <a:tblGrid>
                <a:gridCol w="465468">
                  <a:extLst>
                    <a:ext uri="{9D8B030D-6E8A-4147-A177-3AD203B41FA5}">
                      <a16:colId xmlns:a16="http://schemas.microsoft.com/office/drawing/2014/main" val="3297610717"/>
                    </a:ext>
                  </a:extLst>
                </a:gridCol>
                <a:gridCol w="543918">
                  <a:extLst>
                    <a:ext uri="{9D8B030D-6E8A-4147-A177-3AD203B41FA5}">
                      <a16:colId xmlns:a16="http://schemas.microsoft.com/office/drawing/2014/main" val="2919693935"/>
                    </a:ext>
                  </a:extLst>
                </a:gridCol>
                <a:gridCol w="313799">
                  <a:extLst>
                    <a:ext uri="{9D8B030D-6E8A-4147-A177-3AD203B41FA5}">
                      <a16:colId xmlns:a16="http://schemas.microsoft.com/office/drawing/2014/main" val="2998920266"/>
                    </a:ext>
                  </a:extLst>
                </a:gridCol>
                <a:gridCol w="1014617">
                  <a:extLst>
                    <a:ext uri="{9D8B030D-6E8A-4147-A177-3AD203B41FA5}">
                      <a16:colId xmlns:a16="http://schemas.microsoft.com/office/drawing/2014/main" val="85286706"/>
                    </a:ext>
                  </a:extLst>
                </a:gridCol>
                <a:gridCol w="334719">
                  <a:extLst>
                    <a:ext uri="{9D8B030D-6E8A-4147-A177-3AD203B41FA5}">
                      <a16:colId xmlns:a16="http://schemas.microsoft.com/office/drawing/2014/main" val="2083233277"/>
                    </a:ext>
                  </a:extLst>
                </a:gridCol>
                <a:gridCol w="507308">
                  <a:extLst>
                    <a:ext uri="{9D8B030D-6E8A-4147-A177-3AD203B41FA5}">
                      <a16:colId xmlns:a16="http://schemas.microsoft.com/office/drawing/2014/main" val="3812455193"/>
                    </a:ext>
                  </a:extLst>
                </a:gridCol>
                <a:gridCol w="543918">
                  <a:extLst>
                    <a:ext uri="{9D8B030D-6E8A-4147-A177-3AD203B41FA5}">
                      <a16:colId xmlns:a16="http://schemas.microsoft.com/office/drawing/2014/main" val="3379757534"/>
                    </a:ext>
                  </a:extLst>
                </a:gridCol>
                <a:gridCol w="360869">
                  <a:extLst>
                    <a:ext uri="{9D8B030D-6E8A-4147-A177-3AD203B41FA5}">
                      <a16:colId xmlns:a16="http://schemas.microsoft.com/office/drawing/2014/main" val="1204368749"/>
                    </a:ext>
                  </a:extLst>
                </a:gridCol>
                <a:gridCol w="1014617">
                  <a:extLst>
                    <a:ext uri="{9D8B030D-6E8A-4147-A177-3AD203B41FA5}">
                      <a16:colId xmlns:a16="http://schemas.microsoft.com/office/drawing/2014/main" val="3131335455"/>
                    </a:ext>
                  </a:extLst>
                </a:gridCol>
                <a:gridCol w="334719">
                  <a:extLst>
                    <a:ext uri="{9D8B030D-6E8A-4147-A177-3AD203B41FA5}">
                      <a16:colId xmlns:a16="http://schemas.microsoft.com/office/drawing/2014/main" val="741669701"/>
                    </a:ext>
                  </a:extLst>
                </a:gridCol>
                <a:gridCol w="507308">
                  <a:extLst>
                    <a:ext uri="{9D8B030D-6E8A-4147-A177-3AD203B41FA5}">
                      <a16:colId xmlns:a16="http://schemas.microsoft.com/office/drawing/2014/main" val="2224125790"/>
                    </a:ext>
                  </a:extLst>
                </a:gridCol>
                <a:gridCol w="543918">
                  <a:extLst>
                    <a:ext uri="{9D8B030D-6E8A-4147-A177-3AD203B41FA5}">
                      <a16:colId xmlns:a16="http://schemas.microsoft.com/office/drawing/2014/main" val="372204957"/>
                    </a:ext>
                  </a:extLst>
                </a:gridCol>
                <a:gridCol w="392249">
                  <a:extLst>
                    <a:ext uri="{9D8B030D-6E8A-4147-A177-3AD203B41FA5}">
                      <a16:colId xmlns:a16="http://schemas.microsoft.com/office/drawing/2014/main" val="3741787924"/>
                    </a:ext>
                  </a:extLst>
                </a:gridCol>
                <a:gridCol w="1014617">
                  <a:extLst>
                    <a:ext uri="{9D8B030D-6E8A-4147-A177-3AD203B41FA5}">
                      <a16:colId xmlns:a16="http://schemas.microsoft.com/office/drawing/2014/main" val="4214338880"/>
                    </a:ext>
                  </a:extLst>
                </a:gridCol>
              </a:tblGrid>
              <a:tr h="1083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MGM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865846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192.168.0.1-192.168.1.254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192.168.13.1-192.168.13.254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192.168.17.1-192.168.17.14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5226740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255.255.254.0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255.255.255.240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8334572"/>
                  </a:ext>
                </a:extLst>
              </a:tr>
              <a:tr h="1083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DHCP 192.168.0.10-192.168.1.254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DHCP 192.168.17.5-192.168.17.14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304092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35053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7560026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3190925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0950142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192.168.0.4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SrvSW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192.168.17.4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242751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192.168.13.5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2322877"/>
                  </a:ext>
                </a:extLst>
              </a:tr>
              <a:tr h="1083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OfficeSRV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192.168.13.6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Guests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755113"/>
                  </a:ext>
                </a:extLst>
              </a:tr>
              <a:tr h="2015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192.168.200.1-192.168.200.127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192.168.13.7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SecSW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172.16.0.1-172.16.0.254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31473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255.255.255.128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192.168.13.8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Wi-Fi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999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828638"/>
                  </a:ext>
                </a:extLst>
              </a:tr>
              <a:tr h="11379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DHCP 172.16.0.10-172.16.0.254 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710928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552305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192.168.250.1-192.168.250.31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22368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255.255.255.224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2852394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824929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172.16.0.4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722749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192.168.200.5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File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730559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192.168.200.6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Jump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DCSRV</a:t>
                      </a:r>
                      <a:endParaRPr lang="ru-RU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870358"/>
                  </a:ext>
                </a:extLst>
              </a:tr>
              <a:tr h="201518"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192.168.210.1-192.168.210.127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25306"/>
                  </a:ext>
                </a:extLst>
              </a:tr>
              <a:tr h="11379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192.168.250.4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ISServices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255.255.255.128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396447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192.168.15.1-192.168.15.14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503046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255.255.255.240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DCMGM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327433"/>
                  </a:ext>
                </a:extLst>
              </a:tr>
              <a:tr h="201518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DHCP 192.168.15.5-192.168.15.14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 Range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192.168.113.1-192.168.113.254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237808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255.255.255.0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VLAN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DCL3SW1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914639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DCL3SW2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08018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4020427"/>
                  </a:ext>
                </a:extLst>
              </a:tr>
              <a:tr h="108380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192.168.113.1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HSRP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GW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192.168.210.5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File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3787480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192.168.15.4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192.168.113.2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DCL3SW1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192.168.210.6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Mail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1317997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192.168.113.3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DCL3SW2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192.168.210.7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Server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BackupSRV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7479515"/>
                  </a:ext>
                </a:extLst>
              </a:tr>
              <a:tr h="113799"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192.168.113.4</a:t>
                      </a: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SW-DC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54" marR="5054" marT="50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54" marR="5054" marT="505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07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2018066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5668</TotalTime>
  <Words>1028</Words>
  <Application>Microsoft Office PowerPoint</Application>
  <PresentationFormat>On-screen Show (16:9)</PresentationFormat>
  <Paragraphs>627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Consolas</vt:lpstr>
      <vt:lpstr>Courier New</vt:lpstr>
      <vt:lpstr>Roboto</vt:lpstr>
      <vt:lpstr>Roboto Medium</vt:lpstr>
      <vt:lpstr>Светлая тема</vt:lpstr>
      <vt:lpstr>Светлая тема</vt:lpstr>
      <vt:lpstr>Светлая тема</vt:lpstr>
      <vt:lpstr>PowerPoint Presentation</vt:lpstr>
      <vt:lpstr>Меня хорошо видно &amp; слышно?</vt:lpstr>
      <vt:lpstr>Защита проекта Тема: Проектирование ЛВС предприятия с серверными мощностями распределенными между офисом и ЦОД   </vt:lpstr>
      <vt:lpstr>План защиты</vt:lpstr>
      <vt:lpstr>PowerPoint Presentation</vt:lpstr>
      <vt:lpstr>Используемые технологии:</vt:lpstr>
      <vt:lpstr>Схема сети: </vt:lpstr>
      <vt:lpstr>VLAN</vt:lpstr>
      <vt:lpstr>Адресация </vt:lpstr>
      <vt:lpstr>VLAN</vt:lpstr>
      <vt:lpstr>HSRP</vt:lpstr>
      <vt:lpstr>Etherchannel</vt:lpstr>
      <vt:lpstr>STP</vt:lpstr>
      <vt:lpstr>OSPF</vt:lpstr>
      <vt:lpstr>DHCP</vt:lpstr>
      <vt:lpstr>CDP</vt:lpstr>
      <vt:lpstr>NAT</vt:lpstr>
      <vt:lpstr>ACL. Матрица доступа.</vt:lpstr>
      <vt:lpstr>ACL</vt:lpstr>
      <vt:lpstr>SSH</vt:lpstr>
      <vt:lpstr>Выводы </vt:lpstr>
      <vt:lpstr>PowerPoint Presentation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ads_freeze_md ads_freeze_md</dc:creator>
  <cp:lastModifiedBy>ads_freeze_md ads_freeze_md</cp:lastModifiedBy>
  <cp:revision>7</cp:revision>
  <cp:lastPrinted>2025-09-15T18:53:01Z</cp:lastPrinted>
  <dcterms:modified xsi:type="dcterms:W3CDTF">2025-09-18T16:55:41Z</dcterms:modified>
</cp:coreProperties>
</file>